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782" r:id="rId2"/>
  </p:sldMasterIdLst>
  <p:notesMasterIdLst>
    <p:notesMasterId r:id="rId38"/>
  </p:notesMasterIdLst>
  <p:sldIdLst>
    <p:sldId id="394" r:id="rId3"/>
    <p:sldId id="434" r:id="rId4"/>
    <p:sldId id="442" r:id="rId5"/>
    <p:sldId id="443" r:id="rId6"/>
    <p:sldId id="444" r:id="rId7"/>
    <p:sldId id="445" r:id="rId8"/>
    <p:sldId id="447" r:id="rId9"/>
    <p:sldId id="472" r:id="rId10"/>
    <p:sldId id="475" r:id="rId11"/>
    <p:sldId id="448" r:id="rId12"/>
    <p:sldId id="449" r:id="rId13"/>
    <p:sldId id="450" r:id="rId14"/>
    <p:sldId id="473" r:id="rId15"/>
    <p:sldId id="451" r:id="rId16"/>
    <p:sldId id="452" r:id="rId17"/>
    <p:sldId id="453" r:id="rId18"/>
    <p:sldId id="455" r:id="rId19"/>
    <p:sldId id="458" r:id="rId20"/>
    <p:sldId id="454" r:id="rId21"/>
    <p:sldId id="456" r:id="rId22"/>
    <p:sldId id="457" r:id="rId23"/>
    <p:sldId id="459" r:id="rId24"/>
    <p:sldId id="476" r:id="rId25"/>
    <p:sldId id="460" r:id="rId26"/>
    <p:sldId id="461" r:id="rId27"/>
    <p:sldId id="462" r:id="rId28"/>
    <p:sldId id="463" r:id="rId29"/>
    <p:sldId id="464" r:id="rId30"/>
    <p:sldId id="466" r:id="rId31"/>
    <p:sldId id="467" r:id="rId32"/>
    <p:sldId id="468" r:id="rId33"/>
    <p:sldId id="469" r:id="rId34"/>
    <p:sldId id="474" r:id="rId35"/>
    <p:sldId id="471" r:id="rId36"/>
    <p:sldId id="477" r:id="rId3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6400"/>
    <a:srgbClr val="0064C8"/>
    <a:srgbClr val="645000"/>
    <a:srgbClr val="C85000"/>
    <a:srgbClr val="C83200"/>
    <a:srgbClr val="C85A00"/>
    <a:srgbClr val="006EC3"/>
    <a:srgbClr val="4472C4"/>
    <a:srgbClr val="C55A1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 autoAdjust="0"/>
    <p:restoredTop sz="90476" autoAdjust="0"/>
  </p:normalViewPr>
  <p:slideViewPr>
    <p:cSldViewPr>
      <p:cViewPr varScale="1">
        <p:scale>
          <a:sx n="95" d="100"/>
          <a:sy n="95" d="100"/>
        </p:scale>
        <p:origin x="67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9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-2724" y="-120"/>
      </p:cViewPr>
      <p:guideLst>
        <p:guide orient="horz" pos="310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320FE-9390-467E-9C8F-4601F3560907}" type="datetimeFigureOut">
              <a:rPr lang="ko-KR" altLang="en-US" smtClean="0"/>
              <a:pPr/>
              <a:t>2021-02-17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B694F-6A07-468D-9A98-8DB611DD52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694F-6A07-468D-9A98-8DB611DD525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5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00138" y="642918"/>
            <a:ext cx="7600952" cy="642942"/>
          </a:xfrm>
          <a:prstGeom prst="rect">
            <a:avLst/>
          </a:prstGeom>
        </p:spPr>
        <p:txBody>
          <a:bodyPr anchor="t" anchorCtr="0"/>
          <a:lstStyle>
            <a:lvl1pPr algn="l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500034" y="1785926"/>
            <a:ext cx="8143932" cy="4572032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42948" y="500042"/>
            <a:ext cx="8101018" cy="92869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42948" y="500042"/>
            <a:ext cx="228600" cy="92869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4466877"/>
          </a:xfrm>
          <a:prstGeom prst="rect">
            <a:avLst/>
          </a:prstGeom>
        </p:spPr>
        <p:txBody>
          <a:bodyPr anchor="b"/>
          <a:lstStyle>
            <a:lvl1pPr algn="ctr">
              <a:defRPr sz="4800" baseline="0"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3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2980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None/>
        <a:defRPr kumimoji="0" sz="4800" kern="1200" baseline="0">
          <a:solidFill>
            <a:schemeClr val="tx1"/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4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632848" cy="3168352"/>
          </a:xfrm>
        </p:spPr>
        <p:txBody>
          <a:bodyPr anchor="ctr"/>
          <a:lstStyle/>
          <a:p>
            <a:pPr algn="l">
              <a:lnSpc>
                <a:spcPct val="120000"/>
              </a:lnSpc>
            </a:pPr>
            <a:r>
              <a:rPr lang="en-US" altLang="ko-KR" dirty="0"/>
              <a:t>Economic</a:t>
            </a:r>
            <a:r>
              <a:rPr lang="ko-KR" altLang="en-US" dirty="0"/>
              <a:t> </a:t>
            </a:r>
            <a:r>
              <a:rPr lang="en-US" altLang="ko-KR" dirty="0"/>
              <a:t>Evaluation of Infectious Disease Interventions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84C50794-699D-43F3-BAFF-EE14CD2FE397}"/>
              </a:ext>
            </a:extLst>
          </p:cNvPr>
          <p:cNvSpPr txBox="1">
            <a:spLocks/>
          </p:cNvSpPr>
          <p:nvPr/>
        </p:nvSpPr>
        <p:spPr>
          <a:xfrm>
            <a:off x="827584" y="4293096"/>
            <a:ext cx="7632848" cy="15908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Jeehyun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Lee</a:t>
            </a:r>
          </a:p>
          <a:p>
            <a:pPr marL="0" indent="0" algn="r"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School of Mathematics and Computing</a:t>
            </a:r>
          </a:p>
          <a:p>
            <a:pPr marL="0" indent="0" algn="r">
              <a:buNone/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Yonsei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268304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Discounting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19793" y="2204864"/>
                <a:ext cx="4412247" cy="4385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Prefer money received or a year of life immediately, rather than in the future</a:t>
                </a:r>
              </a:p>
              <a:p>
                <a:pPr marL="342900" indent="-3429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Economists call this change in the value over time “discounting”</a:t>
                </a:r>
              </a:p>
              <a:p>
                <a:pPr marL="342900" indent="-3429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Discounting formula</a:t>
                </a:r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pPr marL="36000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: discounted value in year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marL="360000"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: undiscounted value in year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marL="360000"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: discount rate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3" y="2204864"/>
                <a:ext cx="4412247" cy="4385816"/>
              </a:xfrm>
              <a:prstGeom prst="rect">
                <a:avLst/>
              </a:prstGeom>
              <a:blipFill>
                <a:blip r:embed="rId2"/>
                <a:stretch>
                  <a:fillRect l="-1243" t="-695" r="-16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6254A827-E1DE-4B69-ADE0-8DE43855AA06}"/>
              </a:ext>
            </a:extLst>
          </p:cNvPr>
          <p:cNvGrpSpPr/>
          <p:nvPr/>
        </p:nvGrpSpPr>
        <p:grpSpPr>
          <a:xfrm>
            <a:off x="4986027" y="2393291"/>
            <a:ext cx="3627319" cy="1291917"/>
            <a:chOff x="2886456" y="3798692"/>
            <a:chExt cx="6419088" cy="2423991"/>
          </a:xfrm>
        </p:grpSpPr>
        <p:pic>
          <p:nvPicPr>
            <p:cNvPr id="6" name="그림 5" descr="브러시이(가) 표시된 사진&#10;&#10;자동 생성된 설명">
              <a:extLst>
                <a:ext uri="{FF2B5EF4-FFF2-40B4-BE49-F238E27FC236}">
                  <a16:creationId xmlns:a16="http://schemas.microsoft.com/office/drawing/2014/main" id="{56429AFE-49E6-4DEA-830B-4F15AC1A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456" y="3798692"/>
              <a:ext cx="6419088" cy="24239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3E56AC-7F30-4CC4-A2FC-9180F3E2FEE3}"/>
                </a:ext>
              </a:extLst>
            </p:cNvPr>
            <p:cNvSpPr/>
            <p:nvPr/>
          </p:nvSpPr>
          <p:spPr>
            <a:xfrm>
              <a:off x="4165600" y="3798692"/>
              <a:ext cx="4165600" cy="443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0CED23C9-9D47-44AD-9F45-FD2218F88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56629"/>
              </p:ext>
            </p:extLst>
          </p:nvPr>
        </p:nvGraphicFramePr>
        <p:xfrm>
          <a:off x="4776210" y="4252152"/>
          <a:ext cx="3837136" cy="1962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08">
                  <a:extLst>
                    <a:ext uri="{9D8B030D-6E8A-4147-A177-3AD203B41FA5}">
                      <a16:colId xmlns:a16="http://schemas.microsoft.com/office/drawing/2014/main" val="226058468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7905857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238877648"/>
                    </a:ext>
                  </a:extLst>
                </a:gridCol>
              </a:tblGrid>
              <a:tr h="1274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Country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Discount rate: costs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Discount rate: effects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23654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Mexico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061772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Netherlands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4%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1.5%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712047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Thailand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3%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3%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615773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South Africa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5%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79470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3.5%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3.5%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44395"/>
                  </a:ext>
                </a:extLst>
              </a:tr>
              <a:tr h="286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USA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/>
                        <a:t>Unofficially 3%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Unofficially 3%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303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770386" y="4698919"/>
                <a:ext cx="1762598" cy="712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86" y="4698919"/>
                <a:ext cx="1762598" cy="712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06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Model Choice for Diseases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70" y="2060848"/>
            <a:ext cx="3253586" cy="34563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609" y="5740014"/>
            <a:ext cx="3671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WHO</a:t>
            </a:r>
            <a:r>
              <a:rPr lang="ko-KR" altLang="en-US" sz="1400" dirty="0"/>
              <a:t> guide for standardization of economic evaluations of immunization program </a:t>
            </a:r>
          </a:p>
        </p:txBody>
      </p:sp>
      <p:pic>
        <p:nvPicPr>
          <p:cNvPr id="7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ED834CC-59E2-4DF6-8539-8B0921531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94" y="2060848"/>
            <a:ext cx="3476479" cy="3456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480E1-CF6C-40A3-9D97-392460B86437}"/>
              </a:ext>
            </a:extLst>
          </p:cNvPr>
          <p:cNvSpPr txBox="1"/>
          <p:nvPr/>
        </p:nvSpPr>
        <p:spPr>
          <a:xfrm>
            <a:off x="4791494" y="5847735"/>
            <a:ext cx="3543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Jit and Brisson. </a:t>
            </a:r>
            <a:r>
              <a:rPr lang="en-US" altLang="ko-KR" sz="1400" dirty="0" err="1"/>
              <a:t>Pharmacoeconomics</a:t>
            </a:r>
            <a:r>
              <a:rPr lang="en-US" altLang="ko-KR" sz="1400" dirty="0"/>
              <a:t> 2011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446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오른쪽 17">
            <a:extLst>
              <a:ext uri="{FF2B5EF4-FFF2-40B4-BE49-F238E27FC236}">
                <a16:creationId xmlns:a16="http://schemas.microsoft.com/office/drawing/2014/main" id="{49EDE223-8141-43B1-BD43-06590703392E}"/>
              </a:ext>
            </a:extLst>
          </p:cNvPr>
          <p:cNvSpPr/>
          <p:nvPr/>
        </p:nvSpPr>
        <p:spPr>
          <a:xfrm>
            <a:off x="2326362" y="2639146"/>
            <a:ext cx="6174728" cy="1712910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ko-KR" dirty="0">
                <a:solidFill>
                  <a:schemeClr val="tx1"/>
                </a:solidFill>
              </a:rPr>
              <a:t>Beneficial or detrimental impact on individuals not receiving the intervention (herd immunity).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화살표: 오른쪽 18">
            <a:extLst>
              <a:ext uri="{FF2B5EF4-FFF2-40B4-BE49-F238E27FC236}">
                <a16:creationId xmlns:a16="http://schemas.microsoft.com/office/drawing/2014/main" id="{40A54E76-4D6E-4EFA-8329-39096273FB20}"/>
              </a:ext>
            </a:extLst>
          </p:cNvPr>
          <p:cNvSpPr/>
          <p:nvPr/>
        </p:nvSpPr>
        <p:spPr>
          <a:xfrm>
            <a:off x="2326362" y="3725790"/>
            <a:ext cx="6174728" cy="1712910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ko-KR" dirty="0">
                <a:solidFill>
                  <a:schemeClr val="tx1"/>
                </a:solidFill>
              </a:rPr>
              <a:t>Interventions may have long-term implications (eradication, accumulation of susceptible).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화살표: 오른쪽 19">
            <a:extLst>
              <a:ext uri="{FF2B5EF4-FFF2-40B4-BE49-F238E27FC236}">
                <a16:creationId xmlns:a16="http://schemas.microsoft.com/office/drawing/2014/main" id="{EB880978-1204-4DA1-BF4F-46418FBD725F}"/>
              </a:ext>
            </a:extLst>
          </p:cNvPr>
          <p:cNvSpPr/>
          <p:nvPr/>
        </p:nvSpPr>
        <p:spPr>
          <a:xfrm>
            <a:off x="2326362" y="4812434"/>
            <a:ext cx="6174728" cy="1712910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ko-KR" dirty="0">
                <a:solidFill>
                  <a:schemeClr val="tx1"/>
                </a:solidFill>
              </a:rPr>
              <a:t>Epidemic (cholera) or emerging (pandemic flu) infections have a wide macroeconomic impact.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6">
            <a:extLst>
              <a:ext uri="{FF2B5EF4-FFF2-40B4-BE49-F238E27FC236}">
                <a16:creationId xmlns:a16="http://schemas.microsoft.com/office/drawing/2014/main" id="{2C3650C7-CE21-4879-925F-166215EA05FF}"/>
              </a:ext>
            </a:extLst>
          </p:cNvPr>
          <p:cNvSpPr/>
          <p:nvPr/>
        </p:nvSpPr>
        <p:spPr>
          <a:xfrm>
            <a:off x="2326362" y="1552502"/>
            <a:ext cx="6174728" cy="1712910"/>
          </a:xfrm>
          <a:prstGeom prst="rightArrow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ko-KR" dirty="0">
                <a:solidFill>
                  <a:schemeClr val="tx1"/>
                </a:solidFill>
              </a:rPr>
              <a:t>Interventions may have complex interactions with the pathogen and with host immunity.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Model Choice for Infectious Diseases</a:t>
            </a:r>
            <a:endParaRPr lang="ko-KR" altLang="en-US" dirty="0"/>
          </a:p>
        </p:txBody>
      </p:sp>
      <p:sp>
        <p:nvSpPr>
          <p:cNvPr id="8" name="사각형: 둥근 모서리 3">
            <a:extLst>
              <a:ext uri="{FF2B5EF4-FFF2-40B4-BE49-F238E27FC236}">
                <a16:creationId xmlns:a16="http://schemas.microsoft.com/office/drawing/2014/main" id="{0D52367D-491C-4E2E-BC5F-53FFFCA4726D}"/>
              </a:ext>
            </a:extLst>
          </p:cNvPr>
          <p:cNvSpPr/>
          <p:nvPr/>
        </p:nvSpPr>
        <p:spPr>
          <a:xfrm>
            <a:off x="721252" y="1945059"/>
            <a:ext cx="1821134" cy="9524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Pathogen-host interactions</a:t>
            </a:r>
            <a:endParaRPr lang="ko-KR" altLang="en-US" dirty="0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673A7B3B-0936-4803-A41F-914F26E76748}"/>
              </a:ext>
            </a:extLst>
          </p:cNvPr>
          <p:cNvSpPr/>
          <p:nvPr/>
        </p:nvSpPr>
        <p:spPr>
          <a:xfrm>
            <a:off x="721252" y="3030909"/>
            <a:ext cx="1821134" cy="9524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Ecological externalities</a:t>
            </a:r>
            <a:endParaRPr lang="ko-KR" altLang="en-US" dirty="0"/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C98B3125-CE01-49A7-AC66-CB57B1B4214F}"/>
              </a:ext>
            </a:extLst>
          </p:cNvPr>
          <p:cNvSpPr/>
          <p:nvPr/>
        </p:nvSpPr>
        <p:spPr>
          <a:xfrm>
            <a:off x="721252" y="4116759"/>
            <a:ext cx="1821134" cy="9524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Time horizon</a:t>
            </a:r>
            <a:endParaRPr lang="ko-KR" altLang="en-US" dirty="0"/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BCC020F6-E9A4-4FE2-B2D3-9D8DE4F8B8B7}"/>
              </a:ext>
            </a:extLst>
          </p:cNvPr>
          <p:cNvSpPr/>
          <p:nvPr/>
        </p:nvSpPr>
        <p:spPr>
          <a:xfrm>
            <a:off x="721252" y="5202609"/>
            <a:ext cx="1821134" cy="9524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Economic scope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1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sz="2600" dirty="0"/>
              <a:t>Economic Models of Vaccination in the Literature</a:t>
            </a:r>
            <a:endParaRPr lang="ko-KR" altLang="en-US" sz="2600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E4F2CE1D-3E79-4B81-8E12-4464B05C0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61" y="1988840"/>
            <a:ext cx="6705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1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512181" y="2585012"/>
            <a:ext cx="180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517765" y="4379687"/>
            <a:ext cx="180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 flipV="1">
            <a:off x="1512181" y="2585012"/>
            <a:ext cx="0" cy="180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124432" y="2623758"/>
            <a:ext cx="144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124432" y="3235758"/>
            <a:ext cx="144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5124432" y="2623758"/>
            <a:ext cx="0" cy="612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032486" y="2878308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/>
          <p:cNvSpPr/>
          <p:nvPr/>
        </p:nvSpPr>
        <p:spPr>
          <a:xfrm rot="16200000">
            <a:off x="6538804" y="2581625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6563850" y="3189777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409711" y="2297208"/>
            <a:ext cx="162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409711" y="2909208"/>
            <a:ext cx="162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3409711" y="2297208"/>
            <a:ext cx="0" cy="612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317765" y="2551758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/>
          <p:cNvSpPr/>
          <p:nvPr/>
        </p:nvSpPr>
        <p:spPr>
          <a:xfrm rot="16200000">
            <a:off x="5012237" y="2255075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409710" y="4093442"/>
            <a:ext cx="162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409710" y="4705442"/>
            <a:ext cx="162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3409710" y="4093442"/>
            <a:ext cx="0" cy="612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317764" y="4347992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이등변 삼각형 22"/>
          <p:cNvSpPr/>
          <p:nvPr/>
        </p:nvSpPr>
        <p:spPr>
          <a:xfrm rot="16200000">
            <a:off x="5014792" y="4051309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이등변 삼각형 23"/>
          <p:cNvSpPr/>
          <p:nvPr/>
        </p:nvSpPr>
        <p:spPr>
          <a:xfrm rot="16200000">
            <a:off x="5020278" y="4664351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70868" y="3489741"/>
            <a:ext cx="75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422181" y="3445159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95032" y="4385012"/>
            <a:ext cx="179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 vaccination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31261" y="2201993"/>
            <a:ext cx="136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Vaccination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64259" y="1924370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Protected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94242" y="2904251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 protected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20129" y="3248831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 infected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13848" y="3725561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Infected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479007" y="4720262"/>
            <a:ext cx="14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 infected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49935" y="2254426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Infected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 flipH="1" flipV="1">
            <a:off x="6312884" y="4351447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037994" y="4513764"/>
            <a:ext cx="18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222884" y="4469182"/>
            <a:ext cx="90000" cy="9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H="1" flipV="1">
            <a:off x="6312884" y="4997410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37994" y="5159727"/>
            <a:ext cx="18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217410" y="5119419"/>
            <a:ext cx="90000" cy="9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037994" y="5805690"/>
            <a:ext cx="180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이등변 삼각형 41"/>
          <p:cNvSpPr/>
          <p:nvPr/>
        </p:nvSpPr>
        <p:spPr>
          <a:xfrm rot="16200000">
            <a:off x="6214918" y="5763555"/>
            <a:ext cx="108000" cy="9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86826" y="432909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Decision node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486826" y="4975061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Chance node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486826" y="5621024"/>
            <a:ext cx="167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Terminal node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796136" y="4093442"/>
            <a:ext cx="2699192" cy="2160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4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Markov Model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79564"/>
              </p:ext>
            </p:extLst>
          </p:nvPr>
        </p:nvGraphicFramePr>
        <p:xfrm>
          <a:off x="1079392" y="2588551"/>
          <a:ext cx="3844412" cy="2007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103">
                  <a:extLst>
                    <a:ext uri="{9D8B030D-6E8A-4147-A177-3AD203B41FA5}">
                      <a16:colId xmlns:a16="http://schemas.microsoft.com/office/drawing/2014/main" val="1476039476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689120440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1251249516"/>
                    </a:ext>
                  </a:extLst>
                </a:gridCol>
                <a:gridCol w="961103">
                  <a:extLst>
                    <a:ext uri="{9D8B030D-6E8A-4147-A177-3AD203B41FA5}">
                      <a16:colId xmlns:a16="http://schemas.microsoft.com/office/drawing/2014/main" val="2823403290"/>
                    </a:ext>
                  </a:extLst>
                </a:gridCol>
              </a:tblGrid>
              <a:tr h="65665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lt"/>
                        </a:rPr>
                        <a:t>Healthy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Sick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Death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30953"/>
                  </a:ext>
                </a:extLst>
              </a:tr>
              <a:tr h="450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Healthy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0.9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0.2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194286"/>
                  </a:ext>
                </a:extLst>
              </a:tr>
              <a:tr h="45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lt"/>
                        </a:rPr>
                        <a:t>Sick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0.1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0.6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050042"/>
                  </a:ext>
                </a:extLst>
              </a:tr>
              <a:tr h="45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n-lt"/>
                        </a:rPr>
                        <a:t>Death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0.2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1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29203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07779" y="2177014"/>
            <a:ext cx="154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Current state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523555" y="3010852"/>
            <a:ext cx="461665" cy="11628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Next state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48064" y="3068960"/>
            <a:ext cx="3059601" cy="2911435"/>
            <a:chOff x="1045037" y="1798515"/>
            <a:chExt cx="4485030" cy="3949404"/>
          </a:xfrm>
        </p:grpSpPr>
        <p:sp>
          <p:nvSpPr>
            <p:cNvPr id="8" name="타원 7"/>
            <p:cNvSpPr/>
            <p:nvPr/>
          </p:nvSpPr>
          <p:spPr>
            <a:xfrm>
              <a:off x="2491641" y="2267880"/>
              <a:ext cx="1354845" cy="107238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045037" y="4182055"/>
              <a:ext cx="1354845" cy="107238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4175222" y="4182055"/>
              <a:ext cx="1354845" cy="107238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1" name="직선 화살표 연결선 10"/>
            <p:cNvCxnSpPr>
              <a:stCxn id="9" idx="0"/>
              <a:endCxn id="8" idx="3"/>
            </p:cNvCxnSpPr>
            <p:nvPr/>
          </p:nvCxnSpPr>
          <p:spPr>
            <a:xfrm flipV="1">
              <a:off x="1722460" y="3183218"/>
              <a:ext cx="967593" cy="9988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2410966" y="4646204"/>
              <a:ext cx="176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원호 12"/>
            <p:cNvSpPr/>
            <p:nvPr/>
          </p:nvSpPr>
          <p:spPr>
            <a:xfrm rot="15209542">
              <a:off x="4693323" y="5239887"/>
              <a:ext cx="488345" cy="527719"/>
            </a:xfrm>
            <a:prstGeom prst="arc">
              <a:avLst>
                <a:gd name="adj1" fmla="val 2607667"/>
                <a:gd name="adj2" fmla="val 20578395"/>
              </a:avLst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원호 13"/>
            <p:cNvSpPr/>
            <p:nvPr/>
          </p:nvSpPr>
          <p:spPr>
            <a:xfrm rot="4362641">
              <a:off x="2902827" y="1778828"/>
              <a:ext cx="488345" cy="527719"/>
            </a:xfrm>
            <a:prstGeom prst="arc">
              <a:avLst>
                <a:gd name="adj1" fmla="val 2607667"/>
                <a:gd name="adj2" fmla="val 20578395"/>
              </a:avLst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호 14"/>
            <p:cNvSpPr/>
            <p:nvPr/>
          </p:nvSpPr>
          <p:spPr>
            <a:xfrm rot="15209542">
              <a:off x="1438036" y="5239887"/>
              <a:ext cx="488345" cy="527719"/>
            </a:xfrm>
            <a:prstGeom prst="arc">
              <a:avLst>
                <a:gd name="adj1" fmla="val 2607667"/>
                <a:gd name="adj2" fmla="val 20578395"/>
              </a:avLst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8371" y="2582918"/>
              <a:ext cx="1112559" cy="45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Death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790" y="4488620"/>
              <a:ext cx="1301470" cy="45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Healthy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9359" y="4479231"/>
              <a:ext cx="893458" cy="459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Sick</a:t>
              </a:r>
              <a:endParaRPr lang="ko-KR" altLang="en-US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399533" y="4856791"/>
              <a:ext cx="176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0" idx="0"/>
            </p:cNvCxnSpPr>
            <p:nvPr/>
          </p:nvCxnSpPr>
          <p:spPr>
            <a:xfrm flipH="1" flipV="1">
              <a:off x="3734688" y="3095467"/>
              <a:ext cx="1117957" cy="1086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730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Compartmental Model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62585" y="2315341"/>
            <a:ext cx="1584000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2333204"/>
            <a:ext cx="1584000" cy="5010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518585" y="2476615"/>
            <a:ext cx="360000" cy="18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544152" y="2476615"/>
            <a:ext cx="360000" cy="1800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24152" y="2320311"/>
            <a:ext cx="1584000" cy="5010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6785" y="2368772"/>
                <a:ext cx="2554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85" y="2368772"/>
                <a:ext cx="255464" cy="369332"/>
              </a:xfrm>
              <a:prstGeom prst="rect">
                <a:avLst/>
              </a:prstGeom>
              <a:blipFill>
                <a:blip r:embed="rId2"/>
                <a:stretch>
                  <a:fillRect l="-40476" r="-171429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3287" y="2373743"/>
                <a:ext cx="2554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87" y="2373743"/>
                <a:ext cx="255464" cy="369332"/>
              </a:xfrm>
              <a:prstGeom prst="rect">
                <a:avLst/>
              </a:prstGeom>
              <a:blipFill>
                <a:blip r:embed="rId3"/>
                <a:stretch>
                  <a:fillRect l="-40476" r="-154762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62456" y="2386165"/>
                <a:ext cx="5181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456" y="2386165"/>
                <a:ext cx="518144" cy="369332"/>
              </a:xfrm>
              <a:prstGeom prst="rect">
                <a:avLst/>
              </a:prstGeom>
              <a:blipFill>
                <a:blip r:embed="rId4"/>
                <a:stretch>
                  <a:fillRect l="-20000" r="-41176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24897" y="1849690"/>
                <a:ext cx="2554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897" y="1849690"/>
                <a:ext cx="255464" cy="369332"/>
              </a:xfrm>
              <a:prstGeom prst="rect">
                <a:avLst/>
              </a:prstGeom>
              <a:blipFill>
                <a:blip r:embed="rId5"/>
                <a:stretch>
                  <a:fillRect l="-42857" r="-166667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58920" y="1888850"/>
                <a:ext cx="2554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920" y="1888850"/>
                <a:ext cx="255464" cy="369332"/>
              </a:xfrm>
              <a:prstGeom prst="rect">
                <a:avLst/>
              </a:prstGeom>
              <a:blipFill>
                <a:blip r:embed="rId6"/>
                <a:stretch>
                  <a:fillRect l="-11905" r="-4762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부제목 2"/>
              <p:cNvSpPr txBox="1">
                <a:spLocks/>
              </p:cNvSpPr>
              <p:nvPr/>
            </p:nvSpPr>
            <p:spPr>
              <a:xfrm>
                <a:off x="755576" y="3212976"/>
                <a:ext cx="3960440" cy="316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ko-KR" altLang="en-US" sz="2400" dirty="0"/>
                  <a:t> </a:t>
                </a:r>
                <a:r>
                  <a:rPr lang="ko-KR" altLang="en-US" sz="2000" dirty="0"/>
                  <a:t>𝜆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𝑡</a:t>
                </a:r>
                <a:r>
                  <a:rPr lang="en-US" altLang="ko-KR" sz="2000" dirty="0"/>
                  <a:t>) force of infection = </a:t>
                </a:r>
                <a14:m>
                  <m:oMath xmlns:m="http://schemas.openxmlformats.org/officeDocument/2006/math">
                    <m:r>
                      <a:rPr lang="ko-KR" altLang="en-US" sz="200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00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ko-KR" altLang="en-US" sz="20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duration of infectiousness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/>
                  <a:t> 𝛽 </a:t>
                </a:r>
                <a:r>
                  <a:rPr lang="en-US" altLang="ko-KR" sz="2000" dirty="0"/>
                  <a:t>transmission rate at which two specific individuals come into effective contact per unit time (contact, susceptibility, infectivity…) </a:t>
                </a:r>
              </a:p>
            </p:txBody>
          </p:sp>
        </mc:Choice>
        <mc:Fallback xmlns="">
          <p:sp>
            <p:nvSpPr>
              <p:cNvPr id="15" name="부제목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2976"/>
                <a:ext cx="3960440" cy="3168352"/>
              </a:xfrm>
              <a:prstGeom prst="rect">
                <a:avLst/>
              </a:prstGeom>
              <a:blipFill>
                <a:blip r:embed="rId7"/>
                <a:stretch>
                  <a:fillRect l="-2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18" y="4365104"/>
            <a:ext cx="3616819" cy="186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08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91857" y="655680"/>
            <a:ext cx="7600952" cy="642942"/>
          </a:xfrm>
        </p:spPr>
        <p:txBody>
          <a:bodyPr/>
          <a:lstStyle/>
          <a:p>
            <a:r>
              <a:rPr lang="en-US" altLang="ko-KR" dirty="0"/>
              <a:t>Agent Based Model</a:t>
            </a:r>
            <a:endParaRPr lang="ko-KR" altLang="en-US" dirty="0"/>
          </a:p>
        </p:txBody>
      </p:sp>
      <p:pic>
        <p:nvPicPr>
          <p:cNvPr id="4" name="Picture 20" descr="드림-융합그림_abm_rev2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4088011" cy="290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map075_case52-new_labeled_slow9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499992" y="2276872"/>
            <a:ext cx="3718116" cy="3078831"/>
          </a:xfrm>
          <a:prstGeom prst="rect">
            <a:avLst/>
          </a:prstGeom>
        </p:spPr>
      </p:pic>
      <p:pic>
        <p:nvPicPr>
          <p:cNvPr id="6" name="그림 58" descr="legen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348880"/>
            <a:ext cx="80806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48064" y="5704079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Influenza simulation in Seoul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017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Examples: Study Framework</a:t>
            </a:r>
            <a:endParaRPr lang="ko-KR" altLang="en-US" dirty="0"/>
          </a:p>
        </p:txBody>
      </p:sp>
      <p:sp>
        <p:nvSpPr>
          <p:cNvPr id="4" name="사각형: 둥근 모서리 36">
            <a:extLst>
              <a:ext uri="{FF2B5EF4-FFF2-40B4-BE49-F238E27FC236}">
                <a16:creationId xmlns:a16="http://schemas.microsoft.com/office/drawing/2014/main" id="{73B37720-900D-44AB-ADB2-4C06FCBD815D}"/>
              </a:ext>
            </a:extLst>
          </p:cNvPr>
          <p:cNvSpPr/>
          <p:nvPr/>
        </p:nvSpPr>
        <p:spPr>
          <a:xfrm>
            <a:off x="4967389" y="4410177"/>
            <a:ext cx="2296377" cy="1361205"/>
          </a:xfrm>
          <a:prstGeom prst="roundRect">
            <a:avLst/>
          </a:prstGeom>
          <a:solidFill>
            <a:srgbClr val="C86400"/>
          </a:solidFill>
          <a:ln>
            <a:solidFill>
              <a:srgbClr val="C8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CEA </a:t>
            </a:r>
          </a:p>
          <a:p>
            <a:pPr algn="ctr"/>
            <a:r>
              <a:rPr lang="en-US" altLang="ko-KR" sz="2800" dirty="0"/>
              <a:t>CBA</a:t>
            </a:r>
            <a:endParaRPr lang="ko-KR" altLang="en-US" sz="2800" dirty="0"/>
          </a:p>
        </p:txBody>
      </p:sp>
      <p:sp>
        <p:nvSpPr>
          <p:cNvPr id="5" name="사각형: 둥근 모서리 40">
            <a:extLst>
              <a:ext uri="{FF2B5EF4-FFF2-40B4-BE49-F238E27FC236}">
                <a16:creationId xmlns:a16="http://schemas.microsoft.com/office/drawing/2014/main" id="{E9794105-8019-4779-A3B6-7BB0A8E9F333}"/>
              </a:ext>
            </a:extLst>
          </p:cNvPr>
          <p:cNvSpPr/>
          <p:nvPr/>
        </p:nvSpPr>
        <p:spPr>
          <a:xfrm>
            <a:off x="2433568" y="2188255"/>
            <a:ext cx="2296377" cy="1361205"/>
          </a:xfrm>
          <a:prstGeom prst="roundRect">
            <a:avLst/>
          </a:prstGeom>
          <a:solidFill>
            <a:srgbClr val="00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/>
              <a:t>Dynamic Compartmental Model</a:t>
            </a:r>
            <a:endParaRPr lang="ko-KR" altLang="en-US" sz="2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537088-3E8E-47D1-A532-6AD3D7BA2196}"/>
              </a:ext>
            </a:extLst>
          </p:cNvPr>
          <p:cNvSpPr/>
          <p:nvPr/>
        </p:nvSpPr>
        <p:spPr>
          <a:xfrm>
            <a:off x="539552" y="2338055"/>
            <a:ext cx="1512891" cy="1061603"/>
          </a:xfrm>
          <a:prstGeom prst="rect">
            <a:avLst/>
          </a:prstGeom>
          <a:noFill/>
          <a:ln>
            <a:solidFill>
              <a:srgbClr val="0064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parameters Initial values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C2E839A-68F3-4D85-97F2-56B2F6A3E6E3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052443" y="2868857"/>
            <a:ext cx="381125" cy="1"/>
          </a:xfrm>
          <a:prstGeom prst="straightConnector1">
            <a:avLst/>
          </a:prstGeom>
          <a:ln w="38100">
            <a:solidFill>
              <a:srgbClr val="0064C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D010E-F852-485B-891B-03F16B07BE8B}"/>
              </a:ext>
            </a:extLst>
          </p:cNvPr>
          <p:cNvSpPr/>
          <p:nvPr/>
        </p:nvSpPr>
        <p:spPr>
          <a:xfrm>
            <a:off x="5069560" y="2487857"/>
            <a:ext cx="2092036" cy="762000"/>
          </a:xfrm>
          <a:prstGeom prst="rect">
            <a:avLst/>
          </a:prstGeom>
          <a:ln>
            <a:solidFill>
              <a:srgbClr val="0064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Incidence</a:t>
            </a:r>
          </a:p>
          <a:p>
            <a:pPr algn="ctr"/>
            <a:r>
              <a:rPr lang="en-US" altLang="ko-KR" dirty="0"/>
              <a:t>Prevalence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C28DAB-1027-49D8-89AE-D524CAA5636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729945" y="2868857"/>
            <a:ext cx="360000" cy="1"/>
          </a:xfrm>
          <a:prstGeom prst="straightConnector1">
            <a:avLst/>
          </a:prstGeom>
          <a:ln w="38100">
            <a:solidFill>
              <a:srgbClr val="0064C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5572507-424D-4D32-A468-E888E84ADBF1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>
            <a:off x="6115578" y="3249857"/>
            <a:ext cx="0" cy="1160320"/>
          </a:xfrm>
          <a:prstGeom prst="straightConnector1">
            <a:avLst/>
          </a:prstGeom>
          <a:ln w="38100">
            <a:solidFill>
              <a:srgbClr val="C864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375C9A-79AE-42D6-8575-2A2FD2EB3066}"/>
              </a:ext>
            </a:extLst>
          </p:cNvPr>
          <p:cNvSpPr/>
          <p:nvPr/>
        </p:nvSpPr>
        <p:spPr>
          <a:xfrm>
            <a:off x="2535738" y="4709779"/>
            <a:ext cx="2092036" cy="762000"/>
          </a:xfrm>
          <a:prstGeom prst="rect">
            <a:avLst/>
          </a:prstGeom>
          <a:ln>
            <a:solidFill>
              <a:srgbClr val="C864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Cost &amp; Effect</a:t>
            </a:r>
          </a:p>
          <a:p>
            <a:pPr algn="ctr"/>
            <a:r>
              <a:rPr lang="en-US" altLang="ko-KR" dirty="0"/>
              <a:t>Cost &amp; Benefit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8BC6D7-1836-426C-BA4E-9829C0FAD61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627774" y="5090779"/>
            <a:ext cx="360000" cy="1"/>
          </a:xfrm>
          <a:prstGeom prst="straightConnector1">
            <a:avLst/>
          </a:prstGeom>
          <a:ln w="38100">
            <a:solidFill>
              <a:srgbClr val="C864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6BDB81-80D2-40CD-A9D0-E8EF4FE3A58F}"/>
              </a:ext>
            </a:extLst>
          </p:cNvPr>
          <p:cNvSpPr/>
          <p:nvPr/>
        </p:nvSpPr>
        <p:spPr>
          <a:xfrm>
            <a:off x="7629095" y="4709779"/>
            <a:ext cx="1263385" cy="762000"/>
          </a:xfrm>
          <a:prstGeom prst="rect">
            <a:avLst/>
          </a:prstGeom>
          <a:ln>
            <a:solidFill>
              <a:srgbClr val="C864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ICER</a:t>
            </a:r>
          </a:p>
          <a:p>
            <a:pPr algn="ctr"/>
            <a:r>
              <a:rPr lang="en-US" altLang="ko-KR" dirty="0"/>
              <a:t>IBCR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CAA092-30DD-4AE1-8F83-B0F34AC50775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7263765" y="5090779"/>
            <a:ext cx="360000" cy="1"/>
          </a:xfrm>
          <a:prstGeom prst="straightConnector1">
            <a:avLst/>
          </a:prstGeom>
          <a:ln w="38100">
            <a:solidFill>
              <a:srgbClr val="C864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CEA of PrEP for the Prevention of HIV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94021"/>
            <a:ext cx="7200800" cy="45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2060848"/>
            <a:ext cx="7600952" cy="388843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cs typeface="Arial" panose="020B0604020202020204" pitchFamily="34" charset="0"/>
              </a:rPr>
              <a:t>Introduction to Economic Evaluation of Infectious Disease Interventions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cs typeface="Arial" panose="020B0604020202020204" pitchFamily="34" charset="0"/>
              </a:rPr>
              <a:t>Types of Economic Evaluation</a:t>
            </a:r>
          </a:p>
          <a:p>
            <a:pPr marL="360000"/>
            <a:r>
              <a:rPr lang="en-US" altLang="ko-KR" sz="1800" dirty="0">
                <a:cs typeface="Arial" panose="020B0604020202020204" pitchFamily="34" charset="0"/>
              </a:rPr>
              <a:t>    Cost-Effectiveness Analysis</a:t>
            </a:r>
          </a:p>
          <a:p>
            <a:pPr marL="360000"/>
            <a:r>
              <a:rPr lang="en-US" altLang="ko-KR" sz="1800" dirty="0">
                <a:cs typeface="Arial" panose="020B0604020202020204" pitchFamily="34" charset="0"/>
              </a:rPr>
              <a:t>    Cost-Benefit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cs typeface="Arial" panose="020B0604020202020204" pitchFamily="34" charset="0"/>
              </a:rPr>
              <a:t>Models of Infectious Diseases</a:t>
            </a:r>
          </a:p>
          <a:p>
            <a:pPr marL="360000"/>
            <a:r>
              <a:rPr lang="en-US" altLang="ko-KR" sz="1800" dirty="0">
                <a:cs typeface="Arial" panose="020B0604020202020204" pitchFamily="34" charset="0"/>
              </a:rPr>
              <a:t>    Static models: Decision tree / Markov model</a:t>
            </a:r>
          </a:p>
          <a:p>
            <a:pPr marL="360000"/>
            <a:r>
              <a:rPr lang="en-US" altLang="ko-KR" sz="1800" dirty="0">
                <a:cs typeface="Arial" panose="020B0604020202020204" pitchFamily="34" charset="0"/>
              </a:rPr>
              <a:t>    Dynamic models: Compartmental model / ABM</a:t>
            </a:r>
            <a:endParaRPr lang="en-US" altLang="ko-KR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297283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23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HIV Infection Model for MSM</a:t>
            </a:r>
            <a:endParaRPr lang="ko-KR" altLang="en-US" dirty="0"/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C33FFD-9A41-447C-A7F1-951D4C1FA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4" y="1958429"/>
            <a:ext cx="8041902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Model Parameters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546252"/>
                  </p:ext>
                </p:extLst>
              </p:nvPr>
            </p:nvGraphicFramePr>
            <p:xfrm>
              <a:off x="611560" y="1781317"/>
              <a:ext cx="7992887" cy="47440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4136">
                      <a:extLst>
                        <a:ext uri="{9D8B030D-6E8A-4147-A177-3AD203B41FA5}">
                          <a16:colId xmlns:a16="http://schemas.microsoft.com/office/drawing/2014/main" val="2534308504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816145356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651139248"/>
                        </a:ext>
                      </a:extLst>
                    </a:gridCol>
                    <a:gridCol w="160865">
                      <a:extLst>
                        <a:ext uri="{9D8B030D-6E8A-4147-A177-3AD203B41FA5}">
                          <a16:colId xmlns:a16="http://schemas.microsoft.com/office/drawing/2014/main" val="3524653923"/>
                        </a:ext>
                      </a:extLst>
                    </a:gridCol>
                    <a:gridCol w="847247">
                      <a:extLst>
                        <a:ext uri="{9D8B030D-6E8A-4147-A177-3AD203B41FA5}">
                          <a16:colId xmlns:a16="http://schemas.microsoft.com/office/drawing/2014/main" val="2600022684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2787886359"/>
                        </a:ext>
                      </a:extLst>
                    </a:gridCol>
                  </a:tblGrid>
                  <a:tr h="1936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kern="100" dirty="0">
                              <a:effectLst/>
                            </a:rPr>
                            <a:t>Parameters</a:t>
                          </a:r>
                          <a:endParaRPr lang="ko-KR" altLang="ko-KR" sz="800" kern="100" dirty="0"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Description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Value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Range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Reference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1692247954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kern="100" dirty="0">
                              <a:effectLst/>
                            </a:rPr>
                            <a:t>Demographic</a:t>
                          </a:r>
                          <a:endParaRPr lang="ko-KR" altLang="ko-KR" sz="800" kern="100" dirty="0"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571922106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Entry rate of individuals into the model at age 15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0.0175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0.01-0.03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232015767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Maturation rate out of 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at age 64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0.0109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0.005-0.025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504441873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Non-AIDS death rate for 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>
                              <a:effectLst/>
                            </a:rPr>
                            <a:t> 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0.0127 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642791740"/>
                      </a:ext>
                    </a:extLst>
                  </a:tr>
                  <a:tr h="144362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Sexual Behavior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366229091"/>
                      </a:ext>
                    </a:extLst>
                  </a:tr>
                  <a:tr h="188579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Annual number of male partners of individuals in 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5 (general)</a:t>
                          </a:r>
                          <a:endParaRPr lang="ko-KR" sz="800" kern="100">
                            <a:effectLst/>
                          </a:endParaRPr>
                        </a:p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8 (high-risk)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2-15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[3, 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194847593"/>
                      </a:ext>
                    </a:extLst>
                  </a:tr>
                  <a:tr h="370427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Condom usage with male partners by individuals in 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(%)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40%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30-60%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[3, 4, 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884675670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Condom effectiveness in reducing HIV transmission (%)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90%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85-95%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[24]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178170759"/>
                      </a:ext>
                    </a:extLst>
                  </a:tr>
                  <a:tr h="104204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Transmission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066369521"/>
                      </a:ext>
                    </a:extLst>
                  </a:tr>
                  <a:tr h="365579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800" kern="100">
                                        <a:effectLst/>
                                      </a:rPr>
                                      <m:t>π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800" kern="100">
                                        <a:effectLst/>
                                      </a:rPr>
                                      <m:t>k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Annual probability of HIV transmission per unprotected sexual partnership between an uninfected male and an infected male with HIV status k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271295823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Acute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acute 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0.210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0.10-0.40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777531580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Asymptomatic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asymptomatic 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0.039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0.02-0.08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679477459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Symptomatic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HIV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</a:t>
                          </a: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800" kern="100" dirty="0">
                              <a:effectLst/>
                            </a:rPr>
                            <a:t>symptomatic 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0.039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0.02-0.08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951043005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AIDS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AIDS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0.160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0.08-0.30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3183091521"/>
                      </a:ext>
                    </a:extLst>
                  </a:tr>
                  <a:tr h="456975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Annual probability of HIV transmission per unprotected sexual partnership between uninfected (compartment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= 1, 2, 13) and infected (compartment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=3-12, 14-15) individuals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3">
                      <a:txBody>
                        <a:bodyPr/>
                        <a:lstStyle/>
                        <a:p>
                          <a:pPr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𝑡𝑥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</m:sub>
                                </m:sSub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sz="800" kern="100" dirty="0">
                            <a:effectLst/>
                          </a:endParaRPr>
                        </a:p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/>
                    </a:tc>
                    <a:extLst>
                      <a:ext uri="{0D108BD9-81ED-4DB2-BD59-A6C34878D82A}">
                        <a16:rowId xmlns:a16="http://schemas.microsoft.com/office/drawing/2014/main" val="4091787493"/>
                      </a:ext>
                    </a:extLst>
                  </a:tr>
                  <a:tr h="365579">
                    <a:tc>
                      <a:txBody>
                        <a:bodyPr/>
                        <a:lstStyle/>
                        <a:p>
                          <a:pPr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Sufficient contact rate at time t between uninfected (compartment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= 1, 2, 13) and infected (compartment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=3-12, 14-15) individuals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3">
                      <a:txBody>
                        <a:bodyPr/>
                        <a:lstStyle/>
                        <a:p>
                          <a:pPr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 1−</m:t>
                                </m:r>
                                <m:sSup>
                                  <m:sSup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  <m:d>
                                          <m:d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𝑠𝑒𝑙𝑒𝑐𝑡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800" b="0" i="0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</m:oMath>
                            </m:oMathPara>
                          </a14:m>
                          <a:endParaRPr lang="en-US" sz="800" b="0" i="0" kern="100" dirty="0">
                            <a:effectLst/>
                            <a:latin typeface="Cambria Math" panose="02040503050406030204" pitchFamily="18" charset="0"/>
                          </a:endParaRPr>
                        </a:p>
                        <a:p>
                          <a:pPr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𝑠𝑒𝑙𝑒𝑐𝑡</m:t>
                                    </m:r>
                                  </m:e>
                                </m:d>
                                <m:r>
                                  <a:rPr lang="en-US" sz="8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ko-KR" sz="800" i="1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(1−</m:t>
                                        </m:r>
                                        <m:sSub>
                                          <m:sSubPr>
                                            <m:ctrlPr>
                                              <a:rPr lang="ko-KR" sz="800" i="1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kern="1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r>
                                          <a:rPr lang="en-US" sz="800" kern="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/>
                    </a:tc>
                    <a:extLst>
                      <a:ext uri="{0D108BD9-81ED-4DB2-BD59-A6C34878D82A}">
                        <a16:rowId xmlns:a16="http://schemas.microsoft.com/office/drawing/2014/main" val="1627729300"/>
                      </a:ext>
                    </a:extLst>
                  </a:tr>
                  <a:tr h="104204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Progression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722391101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pPr algn="ctr" latinLnBrk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8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8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HIV disease progression rate for compartment 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800" kern="10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800" kern="100" dirty="0">
                              <a:effectLst/>
                            </a:rPr>
                            <a:t> = 3-8, 11-13, 16)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769500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546252"/>
                  </p:ext>
                </p:extLst>
              </p:nvPr>
            </p:nvGraphicFramePr>
            <p:xfrm>
              <a:off x="611560" y="1781317"/>
              <a:ext cx="7992887" cy="47440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24136">
                      <a:extLst>
                        <a:ext uri="{9D8B030D-6E8A-4147-A177-3AD203B41FA5}">
                          <a16:colId xmlns:a16="http://schemas.microsoft.com/office/drawing/2014/main" val="2534308504"/>
                        </a:ext>
                      </a:extLst>
                    </a:gridCol>
                    <a:gridCol w="3744416">
                      <a:extLst>
                        <a:ext uri="{9D8B030D-6E8A-4147-A177-3AD203B41FA5}">
                          <a16:colId xmlns:a16="http://schemas.microsoft.com/office/drawing/2014/main" val="2816145356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651139248"/>
                        </a:ext>
                      </a:extLst>
                    </a:gridCol>
                    <a:gridCol w="160865">
                      <a:extLst>
                        <a:ext uri="{9D8B030D-6E8A-4147-A177-3AD203B41FA5}">
                          <a16:colId xmlns:a16="http://schemas.microsoft.com/office/drawing/2014/main" val="3524653923"/>
                        </a:ext>
                      </a:extLst>
                    </a:gridCol>
                    <a:gridCol w="847247">
                      <a:extLst>
                        <a:ext uri="{9D8B030D-6E8A-4147-A177-3AD203B41FA5}">
                          <a16:colId xmlns:a16="http://schemas.microsoft.com/office/drawing/2014/main" val="2600022684"/>
                        </a:ext>
                      </a:extLst>
                    </a:gridCol>
                    <a:gridCol w="936103">
                      <a:extLst>
                        <a:ext uri="{9D8B030D-6E8A-4147-A177-3AD203B41FA5}">
                          <a16:colId xmlns:a16="http://schemas.microsoft.com/office/drawing/2014/main" val="2787886359"/>
                        </a:ext>
                      </a:extLst>
                    </a:gridCol>
                  </a:tblGrid>
                  <a:tr h="19362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kern="100" dirty="0" smtClean="0">
                              <a:effectLst/>
                            </a:rPr>
                            <a:t>Parameters</a:t>
                          </a:r>
                          <a:endParaRPr lang="ko-KR" altLang="ko-KR" sz="800" kern="100" dirty="0" smtClean="0"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r>
                            <a:rPr lang="en-US" sz="800" kern="100" dirty="0" smtClean="0">
                              <a:effectLst/>
                            </a:rPr>
                            <a:t>Description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r>
                            <a:rPr lang="en-US" sz="800" kern="100" dirty="0" smtClean="0">
                              <a:effectLst/>
                            </a:rPr>
                            <a:t>Value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r>
                            <a:rPr lang="en-US" sz="800" kern="100" dirty="0" smtClean="0">
                              <a:effectLst/>
                            </a:rPr>
                            <a:t>Range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r>
                            <a:rPr lang="en-US" sz="800" kern="100" dirty="0" smtClean="0">
                              <a:effectLst/>
                            </a:rPr>
                            <a:t>Reference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169224795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800" kern="100" dirty="0" smtClean="0">
                              <a:effectLst/>
                            </a:rPr>
                            <a:t>Demographic</a:t>
                          </a:r>
                          <a:endParaRPr lang="ko-KR" altLang="ko-KR" sz="800" kern="100" dirty="0" smtClean="0">
                            <a:effectLst/>
                            <a:latin typeface="맑은 고딕" panose="020B0503020000020004" pitchFamily="50" charset="-127"/>
                            <a:ea typeface="+mn-ea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571922106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260000" r="-554726" b="-22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Entry rate of individuals into the model at age 15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0.0175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0.01-0.03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232015767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360000" r="-554726" b="-21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360000" r="-81301" b="-21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0.0109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0.005-0.025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504441873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460000" r="-554726" b="-20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460000" r="-81301" b="-20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0.0127 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642791740"/>
                      </a:ext>
                    </a:extLst>
                  </a:tr>
                  <a:tr h="144362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 smtClean="0">
                              <a:effectLst/>
                            </a:rPr>
                            <a:t>Sexual Behavior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36622909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480000" r="-554726" b="-138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480000" r="-81301" b="-138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5 (general)</a:t>
                          </a:r>
                          <a:endParaRPr lang="ko-KR" sz="800" kern="100">
                            <a:effectLst/>
                          </a:endParaRPr>
                        </a:p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8 (high-risk)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2-15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[3, 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194847593"/>
                      </a:ext>
                    </a:extLst>
                  </a:tr>
                  <a:tr h="37042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386667" r="-554726" b="-8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386667" r="-81301" b="-82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40%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30-60%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[3, 4, 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884675670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973333" r="-554726" b="-154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Condom effectiveness in reducing HIV transmission (%)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90%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85-95%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[24]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178170759"/>
                      </a:ext>
                    </a:extLst>
                  </a:tr>
                  <a:tr h="121920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 smtClean="0">
                              <a:effectLst/>
                            </a:rPr>
                            <a:t>Transmission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066369521"/>
                      </a:ext>
                    </a:extLst>
                  </a:tr>
                  <a:tr h="36557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560656" r="-554726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Annual probability of HIV transmission per unprotected sexual partnership between an uninfected male and an infected male with HIV status k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4271295823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895556" r="-554726" b="-7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acute 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0.210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0.10-0.40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777531580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995556" r="-554726" b="-6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asymptomatic 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0.039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0.02-0.08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679477459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1095556" r="-554726" b="-5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</a:t>
                          </a:r>
                          <a:endParaRPr lang="en-US" sz="800" kern="100" dirty="0" smtClean="0">
                            <a:effectLst/>
                          </a:endParaRPr>
                        </a:p>
                        <a:p>
                          <a:pPr algn="just" latinLnBrk="1">
                            <a:spcAft>
                              <a:spcPts val="0"/>
                            </a:spcAft>
                          </a:pPr>
                          <a:r>
                            <a:rPr lang="en-US" sz="800" kern="100" dirty="0" smtClean="0">
                              <a:effectLst/>
                            </a:rPr>
                            <a:t>symptomatic </a:t>
                          </a:r>
                          <a:r>
                            <a:rPr lang="en-US" sz="800" kern="100" dirty="0">
                              <a:effectLst/>
                            </a:rPr>
                            <a:t>HIV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0.039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0.02-0.08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951043005"/>
                      </a:ext>
                    </a:extLst>
                  </a:tr>
                  <a:tr h="27418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1195556" r="-554726" b="-4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Probability of HIV transmission per unprotected sexual partnership of MSM with AIDS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0.160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0.08-0.30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0"/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[18, 25-27]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3183091521"/>
                      </a:ext>
                    </a:extLst>
                  </a:tr>
                  <a:tr h="45697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777333" r="-554726" b="-16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777333" r="-81301" b="-169333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238889" t="-777333" r="-46199" b="-169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/>
                    </a:tc>
                    <a:extLst>
                      <a:ext uri="{0D108BD9-81ED-4DB2-BD59-A6C34878D82A}">
                        <a16:rowId xmlns:a16="http://schemas.microsoft.com/office/drawing/2014/main" val="4091787493"/>
                      </a:ext>
                    </a:extLst>
                  </a:tr>
                  <a:tr h="44037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913889" r="-554726" b="-76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913889" r="-81301" b="-76389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238889" t="-913889" r="-46199" b="-763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/>
                    </a:tc>
                    <a:extLst>
                      <a:ext uri="{0D108BD9-81ED-4DB2-BD59-A6C34878D82A}">
                        <a16:rowId xmlns:a16="http://schemas.microsoft.com/office/drawing/2014/main" val="1627729300"/>
                      </a:ext>
                    </a:extLst>
                  </a:tr>
                  <a:tr h="121920"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 smtClean="0">
                              <a:effectLst/>
                            </a:rPr>
                            <a:t>Progression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722391101"/>
                      </a:ext>
                    </a:extLst>
                  </a:tr>
                  <a:tr h="1827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498" t="-2500000" r="-55472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0216" marR="30216" marT="0" marB="0" anchor="ctr">
                        <a:blipFill>
                          <a:blip r:embed="rId2"/>
                          <a:stretch>
                            <a:fillRect l="-32846" t="-2500000" r="-81301" b="-16667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>
                              <a:effectLst/>
                            </a:rPr>
                            <a:t> </a:t>
                          </a:r>
                          <a:endParaRPr lang="ko-KR" sz="800" kern="10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tc>
                      <a:txBody>
                        <a:bodyPr/>
                        <a:lstStyle/>
                        <a:p>
                          <a:pPr latinLnBrk="0"/>
                          <a:r>
                            <a:rPr lang="en-US" sz="800" kern="100" dirty="0">
                              <a:effectLst/>
                            </a:rPr>
                            <a:t> </a:t>
                          </a:r>
                          <a:endParaRPr lang="ko-KR" sz="8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30216" marR="30216" marT="0" marB="0" anchor="ctr"/>
                    </a:tc>
                    <a:extLst>
                      <a:ext uri="{0D108BD9-81ED-4DB2-BD59-A6C34878D82A}">
                        <a16:rowId xmlns:a16="http://schemas.microsoft.com/office/drawing/2014/main" val="27695009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1092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Pre‑Exposure Prophylaxis Strategies</a:t>
            </a:r>
            <a:endParaRPr lang="ko-KR" altLang="en-US" dirty="0"/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7C45051C-5F06-481A-9833-CCED9E553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53537"/>
              </p:ext>
            </p:extLst>
          </p:nvPr>
        </p:nvGraphicFramePr>
        <p:xfrm>
          <a:off x="647564" y="2602302"/>
          <a:ext cx="7848872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488">
                  <a:extLst>
                    <a:ext uri="{9D8B030D-6E8A-4147-A177-3AD203B41FA5}">
                      <a16:colId xmlns:a16="http://schemas.microsoft.com/office/drawing/2014/main" val="1796510412"/>
                    </a:ext>
                  </a:extLst>
                </a:gridCol>
                <a:gridCol w="3373949">
                  <a:extLst>
                    <a:ext uri="{9D8B030D-6E8A-4147-A177-3AD203B41FA5}">
                      <a16:colId xmlns:a16="http://schemas.microsoft.com/office/drawing/2014/main" val="2214021279"/>
                    </a:ext>
                  </a:extLst>
                </a:gridCol>
                <a:gridCol w="3338435">
                  <a:extLst>
                    <a:ext uri="{9D8B030D-6E8A-4147-A177-3AD203B41FA5}">
                      <a16:colId xmlns:a16="http://schemas.microsoft.com/office/drawing/2014/main" val="632564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</a:rPr>
                        <a:t>General MSM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</a:rPr>
                        <a:t>High-risk MSM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8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</a:rPr>
                        <a:t>PrEP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</a:rPr>
                        <a:t>0%, 20%, 50%, 100%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lt"/>
                        </a:rPr>
                        <a:t>0%, 20%, 50%, 100%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34303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0C0BAAB-0E52-4D28-97B7-33489FB4FFD2}"/>
              </a:ext>
            </a:extLst>
          </p:cNvPr>
          <p:cNvSpPr/>
          <p:nvPr/>
        </p:nvSpPr>
        <p:spPr>
          <a:xfrm>
            <a:off x="3779912" y="3861048"/>
            <a:ext cx="2880451" cy="14401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General vs. High-risk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54000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 of population</a:t>
            </a:r>
          </a:p>
          <a:p>
            <a:pPr marL="54000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Initial prevalence</a:t>
            </a:r>
          </a:p>
          <a:p>
            <a:pPr marL="54000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Number of partners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27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Prediction of HIV Incidence in MSM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64" y="2870443"/>
            <a:ext cx="3276000" cy="277200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8" y="2852936"/>
            <a:ext cx="3276000" cy="27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61B317-3F98-4BE9-8C26-20691C617682}"/>
              </a:ext>
            </a:extLst>
          </p:cNvPr>
          <p:cNvSpPr txBox="1"/>
          <p:nvPr/>
        </p:nvSpPr>
        <p:spPr>
          <a:xfrm>
            <a:off x="1691680" y="21328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General MSM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1ADCA-E971-4DD7-9C6B-1AFCFD93B191}"/>
              </a:ext>
            </a:extLst>
          </p:cNvPr>
          <p:cNvSpPr txBox="1"/>
          <p:nvPr/>
        </p:nvSpPr>
        <p:spPr>
          <a:xfrm>
            <a:off x="5724128" y="21328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High-risk MSM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36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Cost &amp; Quality-of-Life Factor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532C26-16FD-49C4-944E-6F78B545E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39075"/>
              </p:ext>
            </p:extLst>
          </p:nvPr>
        </p:nvGraphicFramePr>
        <p:xfrm>
          <a:off x="539552" y="1825838"/>
          <a:ext cx="4680520" cy="45554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12087567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8195045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28142564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Description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 dirty="0">
                          <a:effectLst/>
                        </a:rPr>
                        <a:t>Value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 dirty="0">
                          <a:effectLst/>
                        </a:rPr>
                        <a:t>Range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7592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Annual HIV-related healthcare costs excluding ART costs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643644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Acute HIV – Untreated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1,600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1,100-2,100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29768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Acute HIV – Treated with ART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1,600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1,100-2,100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83020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Asymptomatic HIV – Untreated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1,800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1,300-2,300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27728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Asymptomatic HIV – Treated with 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1,800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1,300-2,300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11823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Symptomatic HIV – Untreated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5,400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5,000-5,500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196172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Symptomatic HIV – Treated with 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3,600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3,000-4,000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547977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AIDS – Untreated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21,200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15,000-25,000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99025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AIDS – Treated with 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10,600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10,000-20,000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307183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Annual non-HIV-related healthcare costs for </a:t>
                      </a:r>
                    </a:p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uninfected and  infected individuals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21,200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15,000-25,000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5937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Annual cost of 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7,100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5,500-10,000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730842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Annual cost of PrEP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1449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TDF/FTC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5,800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22672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STI testing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200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60263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Blood urea nitrogen and serum creatinine</a:t>
                      </a:r>
                    </a:p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testing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20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 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32442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Physician visit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50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36212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Cost of HIV testing 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535505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Testing for HIV-uninfected population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25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9562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lvl="0" indent="0" algn="l" latinLnBrk="1">
                        <a:buFont typeface="맑은 고딕" panose="020B0503020000020004" pitchFamily="50" charset="-127"/>
                        <a:buNone/>
                      </a:pPr>
                      <a:r>
                        <a:rPr lang="en-US" sz="1000" kern="100" dirty="0">
                          <a:effectLst/>
                        </a:rPr>
                        <a:t>    Testing for HIV-infected population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25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1598260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Cost of HIV diagnosis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1,000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900-1,500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657594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96C0E5-548C-4D5A-9F0F-025CE9E5F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2507"/>
              </p:ext>
            </p:extLst>
          </p:nvPr>
        </p:nvGraphicFramePr>
        <p:xfrm>
          <a:off x="5292080" y="1825838"/>
          <a:ext cx="3348880" cy="3220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6752">
                  <a:extLst>
                    <a:ext uri="{9D8B030D-6E8A-4147-A177-3AD203B41FA5}">
                      <a16:colId xmlns:a16="http://schemas.microsoft.com/office/drawing/2014/main" val="351971474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6632936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07041401"/>
                    </a:ext>
                  </a:extLst>
                </a:gridCol>
              </a:tblGrid>
              <a:tr h="234743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Description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 dirty="0">
                          <a:effectLst/>
                        </a:rPr>
                        <a:t>Value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 dirty="0">
                          <a:effectLst/>
                        </a:rPr>
                        <a:t>Range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9844114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Uninfected – No PrEP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1.00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4402459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Uninfected – Receiving PrEP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1.00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0.90-1.00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637212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Acute HIV – Unidentified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0.92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0.73-0.97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6045146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Acute HIV – Identified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0.86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0.68-0.91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0757773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Acute HIV – Treated with ART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0.93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1699233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Asymptomatic – Unidentified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0.91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0.85-0.95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099232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Asymptomatic – 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0.84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0.84-0.95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8002213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Asymptomatic – Treated with ART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0.92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7245216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 dirty="0">
                          <a:effectLst/>
                        </a:rPr>
                        <a:t>Symptomatic – Unidentified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0.79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0.70-0.80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6218917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Symptomatic – 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0.72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0.70-0.80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6957096"/>
                  </a:ext>
                </a:extLst>
              </a:tr>
              <a:tr h="319554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Symptomatic – Treated with ART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0.83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0.82-0.87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6410283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AIDS – Unidentified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0.72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0.60-0.75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999496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AIDS – Identified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0.72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0.60-0.75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287416"/>
                  </a:ext>
                </a:extLst>
              </a:tr>
              <a:tr h="18974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000" kern="100">
                          <a:effectLst/>
                        </a:rPr>
                        <a:t>AIDS – Treated with ART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>
                          <a:effectLst/>
                        </a:rPr>
                        <a:t>0.82</a:t>
                      </a:r>
                      <a:endParaRPr lang="ko-KR" sz="105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sz="1000" kern="100" dirty="0">
                          <a:effectLst/>
                        </a:rPr>
                        <a:t>0.82-0.87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096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1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Cost-Effectiveness Analysis</a:t>
            </a:r>
            <a:endParaRPr lang="ko-KR" altLang="en-US" dirty="0"/>
          </a:p>
        </p:txBody>
      </p:sp>
      <p:pic>
        <p:nvPicPr>
          <p:cNvPr id="4" name="그림 3" descr="스크린샷, 컴퓨터, 화면, 노트북이(가) 표시된 사진&#10;&#10;자동 생성된 설명">
            <a:extLst>
              <a:ext uri="{FF2B5EF4-FFF2-40B4-BE49-F238E27FC236}">
                <a16:creationId xmlns:a16="http://schemas.microsoft.com/office/drawing/2014/main" id="{B8DE688E-4F9E-4F37-A4FF-B2731EC2B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8075092" cy="230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2BD814-4FCB-496F-AF04-7555C15DC0C9}"/>
              </a:ext>
            </a:extLst>
          </p:cNvPr>
          <p:cNvSpPr txBox="1"/>
          <p:nvPr/>
        </p:nvSpPr>
        <p:spPr>
          <a:xfrm>
            <a:off x="539552" y="4581128"/>
            <a:ext cx="80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PrEP for high-risk MSM can achieve cost-effectiveness.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81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CBA of RDT for </a:t>
            </a:r>
            <a:r>
              <a:rPr lang="en-US" altLang="ko-KR" i="1" dirty="0"/>
              <a:t>P. Vivax</a:t>
            </a:r>
            <a:r>
              <a:rPr lang="en-US" altLang="ko-KR" dirty="0"/>
              <a:t> Malaria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46B62F-0783-42C8-A1D7-A25CC689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9" y="2487542"/>
            <a:ext cx="8124921" cy="279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6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i="1" dirty="0"/>
              <a:t>P. Vivax</a:t>
            </a:r>
            <a:r>
              <a:rPr lang="en-US" altLang="ko-KR" dirty="0"/>
              <a:t> Malaria Transmission Model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BF85F-CF33-4D12-AB1F-BCB2633A4E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0" y="2072566"/>
            <a:ext cx="7741484" cy="38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Model Parameters</a:t>
            </a:r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72480E2-BE10-4943-8725-E143A577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79" y="1700808"/>
            <a:ext cx="5230242" cy="501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3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Model Calibration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587B1-F183-44F5-B9F5-8EFDD63C07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5" y="2586469"/>
            <a:ext cx="7446990" cy="3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Economic Evaluations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9552" y="2132856"/>
            <a:ext cx="8064896" cy="416335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The goal is to ensure that resource </a:t>
            </a:r>
          </a:p>
          <a:p>
            <a:r>
              <a:rPr lang="en-US" altLang="ko-KR" dirty="0"/>
              <a:t>allocation decisions are made on explicit, </a:t>
            </a:r>
          </a:p>
          <a:p>
            <a:r>
              <a:rPr lang="en-US" altLang="ko-KR" dirty="0"/>
              <a:t>evidence-based and needs-based criteria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Systemic assessment of effects and/or impacts of health technologies and interventions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Compares the incremental costs and consequences of an intervention compared to a comparator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Inform policy makers how to allocate the limited resources to health interventions</a:t>
            </a:r>
            <a:endParaRPr lang="ko-KR" altLang="en-US" dirty="0"/>
          </a:p>
        </p:txBody>
      </p:sp>
      <p:pic>
        <p:nvPicPr>
          <p:cNvPr id="4" name="그림 3" descr="표지판이(가) 표시된 사진&#10;&#10;자동 생성된 설명">
            <a:extLst>
              <a:ext uri="{FF2B5EF4-FFF2-40B4-BE49-F238E27FC236}">
                <a16:creationId xmlns:a16="http://schemas.microsoft.com/office/drawing/2014/main" id="{F5B5F7B4-DCB3-4E80-A7B2-B9ECF31F5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00808"/>
            <a:ext cx="3024336" cy="18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Diagnostic Interventions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9F5681F-CEB9-43F6-AB96-67BC25138C79}"/>
              </a:ext>
            </a:extLst>
          </p:cNvPr>
          <p:cNvSpPr txBox="1">
            <a:spLocks/>
          </p:cNvSpPr>
          <p:nvPr/>
        </p:nvSpPr>
        <p:spPr>
          <a:xfrm>
            <a:off x="827584" y="1844824"/>
            <a:ext cx="9867528" cy="43513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1" hangingPunct="1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Intervention scenario</a:t>
            </a:r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E268CCB4-49D1-49C9-89FC-DE85AB189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2360"/>
              </p:ext>
            </p:extLst>
          </p:nvPr>
        </p:nvGraphicFramePr>
        <p:xfrm>
          <a:off x="1187624" y="2465157"/>
          <a:ext cx="46085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485">
                  <a:extLst>
                    <a:ext uri="{9D8B030D-6E8A-4147-A177-3AD203B41FA5}">
                      <a16:colId xmlns:a16="http://schemas.microsoft.com/office/drawing/2014/main" val="1796510412"/>
                    </a:ext>
                  </a:extLst>
                </a:gridCol>
                <a:gridCol w="2425027">
                  <a:extLst>
                    <a:ext uri="{9D8B030D-6E8A-4147-A177-3AD203B41FA5}">
                      <a16:colId xmlns:a16="http://schemas.microsoft.com/office/drawing/2014/main" val="2214021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Diagnosis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Infectious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8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latin typeface="+mn-lt"/>
                        </a:rPr>
                        <a:t>Microscopy only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4 days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343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Microscopy</a:t>
                      </a:r>
                      <a:r>
                        <a:rPr lang="ko-KR" altLang="en-US" sz="1800" dirty="0">
                          <a:latin typeface="+mn-lt"/>
                        </a:rPr>
                        <a:t> </a:t>
                      </a:r>
                      <a:r>
                        <a:rPr lang="en-US" altLang="ko-KR" sz="1800" dirty="0">
                          <a:latin typeface="+mn-lt"/>
                        </a:rPr>
                        <a:t>+</a:t>
                      </a:r>
                      <a:r>
                        <a:rPr lang="ko-KR" altLang="en-US" sz="1800" dirty="0">
                          <a:latin typeface="+mn-lt"/>
                        </a:rPr>
                        <a:t> </a:t>
                      </a:r>
                      <a:r>
                        <a:rPr lang="en-US" altLang="ko-KR" sz="1800" dirty="0">
                          <a:latin typeface="+mn-lt"/>
                        </a:rPr>
                        <a:t>RDT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3.5 days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2024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27417" y="3986470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and benefit </a:t>
            </a:r>
            <a:r>
              <a:rPr lang="en-US" altLang="ko-KR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($)</a:t>
            </a:r>
            <a:endParaRPr lang="en-US" altLang="ko-K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70340"/>
              </p:ext>
            </p:extLst>
          </p:nvPr>
        </p:nvGraphicFramePr>
        <p:xfrm>
          <a:off x="1183315" y="4537928"/>
          <a:ext cx="52286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0">
                  <a:extLst>
                    <a:ext uri="{9D8B030D-6E8A-4147-A177-3AD203B41FA5}">
                      <a16:colId xmlns:a16="http://schemas.microsoft.com/office/drawing/2014/main" val="659347092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378551583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26390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Costs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Benefits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6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Microscopy only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11.72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4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Microscopy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+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RDT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35.63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26.38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046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761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Prediction of Malaria Incidence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C209C-2515-4C7E-8847-46D0B856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8100392" cy="40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61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38" y="3429000"/>
            <a:ext cx="6768752" cy="28857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Cost-Benefit Analysis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060F9-28CD-41B5-877A-5C65FC287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92368"/>
            <a:ext cx="5461992" cy="217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00034" y="2223127"/>
            <a:ext cx="8104414" cy="3438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Beutels P, </a:t>
            </a:r>
            <a:r>
              <a:rPr lang="en-US" altLang="ko-KR" dirty="0" err="1"/>
              <a:t>Scuffham</a:t>
            </a:r>
            <a:r>
              <a:rPr lang="en-US" altLang="ko-KR" dirty="0"/>
              <a:t> PA, </a:t>
            </a:r>
            <a:r>
              <a:rPr lang="en-US" altLang="ko-KR" dirty="0" err="1"/>
              <a:t>MacIntyre</a:t>
            </a:r>
            <a:r>
              <a:rPr lang="en-US" altLang="ko-KR" dirty="0"/>
              <a:t> CR. Funding of drugs: do vaccines warrant a different approach? Lancet Infect Dis 2008; 8:727.</a:t>
            </a:r>
          </a:p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 err="1"/>
              <a:t>Brisson</a:t>
            </a:r>
            <a:r>
              <a:rPr lang="en-US" altLang="ko-KR" dirty="0"/>
              <a:t> M, Edmunds WJ. Economic evaluation of vaccination programs: the impact of herd immunity. Med </a:t>
            </a:r>
            <a:r>
              <a:rPr lang="en-US" altLang="ko-KR" dirty="0" err="1"/>
              <a:t>Decis</a:t>
            </a:r>
            <a:r>
              <a:rPr lang="en-US" altLang="ko-KR" dirty="0"/>
              <a:t> Making. 2003 Jan Feb;23(1):76 82.</a:t>
            </a:r>
          </a:p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 err="1"/>
              <a:t>Jit</a:t>
            </a:r>
            <a:r>
              <a:rPr lang="en-US" altLang="ko-KR" dirty="0"/>
              <a:t> M, </a:t>
            </a:r>
            <a:r>
              <a:rPr lang="en-US" altLang="ko-KR" dirty="0" err="1"/>
              <a:t>Brisson</a:t>
            </a:r>
            <a:r>
              <a:rPr lang="en-US" altLang="ko-KR" dirty="0"/>
              <a:t> M. Modelling the Epidemiology of Infectious Diseases for Decision Analysis: A Primer. </a:t>
            </a:r>
            <a:r>
              <a:rPr lang="en-US" altLang="ko-KR" dirty="0" err="1"/>
              <a:t>Pharmacoeconomics</a:t>
            </a:r>
            <a:r>
              <a:rPr lang="en-US" altLang="ko-KR" dirty="0"/>
              <a:t> 2011; 29:371.</a:t>
            </a:r>
          </a:p>
          <a:p>
            <a:pPr marL="285750" lvl="1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 err="1"/>
              <a:t>Jit</a:t>
            </a:r>
            <a:r>
              <a:rPr lang="en-US" altLang="ko-KR" dirty="0"/>
              <a:t> M, White PG. Chapter 17: Economic analysis of interventions against infectious diseases. In: Oxford Specialist Handbook of Infectious Disease Epidemiology. OUP: Oxford, 2015.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56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7632848" cy="4896544"/>
          </a:xfrm>
        </p:spPr>
        <p:txBody>
          <a:bodyPr anchor="ctr"/>
          <a:lstStyle/>
          <a:p>
            <a:pPr algn="l">
              <a:lnSpc>
                <a:spcPct val="120000"/>
              </a:lnSpc>
            </a:pPr>
            <a:r>
              <a:rPr lang="en-US" altLang="ko-KR" dirty="0"/>
              <a:t>Supplementary Information</a:t>
            </a:r>
            <a:endParaRPr lang="ko-KR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49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28EE1-2D36-40DD-914F-2A3E2C78D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Static Model and Dynamic Model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AE957-BA72-4A68-AE05-7DFECFDA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1" y="1988840"/>
            <a:ext cx="7646018" cy="2646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5B4948-8DCD-49E5-B599-BD54A8CFD9E0}"/>
              </a:ext>
            </a:extLst>
          </p:cNvPr>
          <p:cNvSpPr txBox="1"/>
          <p:nvPr/>
        </p:nvSpPr>
        <p:spPr>
          <a:xfrm>
            <a:off x="930831" y="5157192"/>
            <a:ext cx="75468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i="1" dirty="0" err="1"/>
              <a:t>Prevaccination</a:t>
            </a:r>
            <a:r>
              <a:rPr lang="en-US" altLang="ko-KR" sz="1500" i="1" dirty="0"/>
              <a:t> and </a:t>
            </a:r>
            <a:r>
              <a:rPr lang="en-US" altLang="ko-KR" sz="1500" i="1" dirty="0" err="1"/>
              <a:t>postvaccination</a:t>
            </a:r>
            <a:r>
              <a:rPr lang="en-US" altLang="ko-KR" sz="1500" i="1" dirty="0"/>
              <a:t> dynamics of varicella infection. Estimated age-specific incidence of natural varicella after the introduction (at time 0) of infant vaccination using </a:t>
            </a:r>
            <a:r>
              <a:rPr lang="en-US" altLang="ko-KR" sz="1500" b="1" i="1" dirty="0"/>
              <a:t>(a) a dynamic model and (b) a static model </a:t>
            </a:r>
            <a:r>
              <a:rPr lang="en-US" altLang="ko-KR" sz="1500" i="1" dirty="0"/>
              <a:t>(80% coverage, perfect vaccine). The various epidemiological phases are 1) </a:t>
            </a:r>
            <a:r>
              <a:rPr lang="en-US" altLang="ko-KR" sz="1500" i="1" dirty="0" err="1"/>
              <a:t>prevaccination</a:t>
            </a:r>
            <a:r>
              <a:rPr lang="en-US" altLang="ko-KR" sz="1500" i="1" dirty="0"/>
              <a:t>, 2) period, 3) </a:t>
            </a:r>
            <a:r>
              <a:rPr lang="en-US" altLang="ko-KR" sz="1500" i="1" dirty="0" err="1"/>
              <a:t>posthoneymoon</a:t>
            </a:r>
            <a:r>
              <a:rPr lang="en-US" altLang="ko-KR" sz="1500" i="1" dirty="0"/>
              <a:t> epidemic, and 4) equilibrium.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589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Types of Economic Evaluation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684CF-3BE4-4789-AF65-2CFF88BB00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3478711"/>
              </p:ext>
            </p:extLst>
          </p:nvPr>
        </p:nvGraphicFramePr>
        <p:xfrm>
          <a:off x="683568" y="1939632"/>
          <a:ext cx="792088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873030209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473512629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1114343192"/>
                    </a:ext>
                  </a:extLst>
                </a:gridCol>
              </a:tblGrid>
              <a:tr h="444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Type of analysis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Key question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lt"/>
                        </a:rPr>
                        <a:t>Key assumption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777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Cost-minimization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How much does B cost compared to A financially?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A and B have equivalent health benefits, so we should pick the cheapest.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05479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Cost-effectiveness</a:t>
                      </a:r>
                      <a:endParaRPr lang="ko-KR" altLang="en-US" sz="1800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(Cost-utility)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How much does B cost compared to A per case of flu prevented?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We know how much we want to spend to prevent a flu case.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386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How much does B cost compared to A per QALY</a:t>
                      </a:r>
                      <a:r>
                        <a:rPr lang="ko-KR" altLang="en-US" sz="1800" dirty="0">
                          <a:latin typeface="+mn-lt"/>
                        </a:rPr>
                        <a:t>*</a:t>
                      </a:r>
                      <a:r>
                        <a:rPr lang="en-US" altLang="ko-KR" sz="1800" dirty="0">
                          <a:latin typeface="+mn-lt"/>
                        </a:rPr>
                        <a:t> gained?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We know how much we want to spend to gain a QALY.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4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Cost-benefit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What is the benefit vs cost ratio of B compared to A?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+mn-lt"/>
                        </a:rPr>
                        <a:t>We want to allocate our spending based on relative willingness to pay.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9612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48E15FB-9F4C-4B59-82D2-6DC96D09F771}"/>
              </a:ext>
            </a:extLst>
          </p:cNvPr>
          <p:cNvSpPr txBox="1"/>
          <p:nvPr/>
        </p:nvSpPr>
        <p:spPr>
          <a:xfrm>
            <a:off x="676610" y="6268670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QALY</a:t>
            </a:r>
            <a:r>
              <a:rPr lang="ko-KR" altLang="en-US" sz="1400" dirty="0"/>
              <a:t>*</a:t>
            </a:r>
            <a:r>
              <a:rPr lang="en-US" altLang="ko-KR" sz="1400" dirty="0"/>
              <a:t>: quality-adjusted life year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28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Cost-Effectiveness Analysis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10F4E-0DE5-B043-B729-57FC89A6E278}"/>
              </a:ext>
            </a:extLst>
          </p:cNvPr>
          <p:cNvSpPr txBox="1"/>
          <p:nvPr/>
        </p:nvSpPr>
        <p:spPr>
          <a:xfrm>
            <a:off x="450833" y="2113767"/>
            <a:ext cx="6397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ICER = Incremental cost-effectiveness ratio</a:t>
            </a:r>
            <a:endParaRPr kumimoji="1" lang="ko-Kore-KR" altLang="en-US" sz="2000" dirty="0"/>
          </a:p>
        </p:txBody>
      </p:sp>
      <p:sp>
        <p:nvSpPr>
          <p:cNvPr id="34" name="직사각형 33"/>
          <p:cNvSpPr/>
          <p:nvPr/>
        </p:nvSpPr>
        <p:spPr>
          <a:xfrm>
            <a:off x="1851789" y="2924986"/>
            <a:ext cx="2191626" cy="400110"/>
          </a:xfrm>
          <a:prstGeom prst="rect">
            <a:avLst/>
          </a:prstGeom>
          <a:solidFill>
            <a:srgbClr val="C86400"/>
          </a:solidFill>
          <a:ln w="12700"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</a:rPr>
              <a:t>Incremental cost</a:t>
            </a:r>
            <a:r>
              <a:rPr kumimoji="1" lang="en-US" altLang="ko-KR" sz="2000" dirty="0">
                <a:solidFill>
                  <a:schemeClr val="bg1"/>
                </a:solidFill>
              </a:rPr>
              <a:t>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94934" y="3557635"/>
            <a:ext cx="2977097" cy="400110"/>
          </a:xfrm>
          <a:prstGeom prst="rect">
            <a:avLst/>
          </a:prstGeom>
          <a:solidFill>
            <a:srgbClr val="0064C8"/>
          </a:solidFill>
          <a:ln w="12700"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ore-KR" sz="2000" dirty="0">
                <a:solidFill>
                  <a:schemeClr val="bg1"/>
                </a:solidFill>
              </a:rPr>
              <a:t>Incremental health gains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387342" y="3443209"/>
            <a:ext cx="298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71600" y="320252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prstClr val="black"/>
                </a:solidFill>
              </a:rPr>
              <a:t>=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371850" y="3202523"/>
            <a:ext cx="401072" cy="461665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prstClr val="black"/>
                </a:solidFill>
              </a:rPr>
              <a:t>=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204467" y="4913873"/>
            <a:ext cx="3361818" cy="1323439"/>
          </a:xfrm>
          <a:prstGeom prst="rect">
            <a:avLst/>
          </a:prstGeom>
          <a:solidFill>
            <a:srgbClr val="0064C8"/>
          </a:solidFill>
          <a:ln w="12700">
            <a:noFill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</a:rPr>
              <a:t>Cases of disease prevented</a:t>
            </a:r>
          </a:p>
          <a:p>
            <a:pPr algn="ctr"/>
            <a:r>
              <a:rPr kumimoji="1" lang="en-US" altLang="ko-KR" sz="2000" dirty="0">
                <a:solidFill>
                  <a:schemeClr val="bg1"/>
                </a:solidFill>
              </a:rPr>
              <a:t>Life years gained</a:t>
            </a:r>
          </a:p>
          <a:p>
            <a:pPr lvl="0" algn="ctr"/>
            <a:r>
              <a:rPr kumimoji="1" lang="en-US" altLang="ko-KR" sz="2000" dirty="0">
                <a:solidFill>
                  <a:schemeClr val="bg1"/>
                </a:solidFill>
              </a:rPr>
              <a:t>QALYs gained</a:t>
            </a:r>
          </a:p>
          <a:p>
            <a:pPr lvl="0" algn="ctr"/>
            <a:r>
              <a:rPr kumimoji="1" lang="en-US" altLang="ko-KR" sz="2000" dirty="0">
                <a:solidFill>
                  <a:schemeClr val="bg1"/>
                </a:solidFill>
              </a:rPr>
              <a:t>DALYs averted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 flipV="1">
            <a:off x="2885376" y="3950417"/>
            <a:ext cx="0" cy="96345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934081" y="4035162"/>
            <a:ext cx="1700057" cy="707886"/>
          </a:xfrm>
          <a:prstGeom prst="rect">
            <a:avLst/>
          </a:prstGeom>
          <a:noFill/>
          <a:ln w="12700">
            <a:solidFill>
              <a:srgbClr val="C864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Economic </a:t>
            </a:r>
          </a:p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burden</a:t>
            </a:r>
            <a:endParaRPr lang="ko-KR" altLang="en-US" sz="1600" dirty="0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4934081" y="4964653"/>
            <a:ext cx="36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934081" y="3160155"/>
            <a:ext cx="1700058" cy="707886"/>
          </a:xfrm>
          <a:prstGeom prst="rect">
            <a:avLst/>
          </a:prstGeom>
          <a:ln w="12700">
            <a:solidFill>
              <a:srgbClr val="C864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Intervention cost</a:t>
            </a:r>
            <a:r>
              <a:rPr kumimoji="1" lang="en-US" altLang="ko-KR" sz="2000" dirty="0">
                <a:solidFill>
                  <a:prstClr val="black"/>
                </a:solidFill>
              </a:rPr>
              <a:t>s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7002178" y="3446923"/>
            <a:ext cx="1539842" cy="954107"/>
          </a:xfrm>
          <a:prstGeom prst="rect">
            <a:avLst/>
          </a:prstGeom>
          <a:noFill/>
          <a:ln w="12700">
            <a:solidFill>
              <a:srgbClr val="C864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kumimoji="1" lang="en-US" altLang="ko-Kore-KR" sz="800" dirty="0">
              <a:solidFill>
                <a:prstClr val="black"/>
              </a:solidFill>
            </a:endParaRPr>
          </a:p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Economic </a:t>
            </a:r>
          </a:p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Burden</a:t>
            </a:r>
          </a:p>
          <a:p>
            <a:pPr algn="ctr"/>
            <a:endParaRPr lang="ko-KR" altLang="en-US" sz="800" dirty="0"/>
          </a:p>
        </p:txBody>
      </p:sp>
      <p:sp>
        <p:nvSpPr>
          <p:cNvPr id="45" name="직사각형 44"/>
          <p:cNvSpPr/>
          <p:nvPr/>
        </p:nvSpPr>
        <p:spPr>
          <a:xfrm>
            <a:off x="6654766" y="3703145"/>
            <a:ext cx="287258" cy="461665"/>
          </a:xfrm>
          <a:prstGeom prst="rect">
            <a:avLst/>
          </a:prstGeom>
          <a:ln w="12700">
            <a:noFill/>
          </a:ln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prstClr val="black"/>
                </a:solidFill>
              </a:rPr>
              <a:t>-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002178" y="5353380"/>
            <a:ext cx="1539842" cy="707886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Health</a:t>
            </a:r>
          </a:p>
          <a:p>
            <a:pPr algn="ctr"/>
            <a:r>
              <a:rPr lang="en-US" altLang="ko-KR" sz="2000" dirty="0"/>
              <a:t>Gains</a:t>
            </a:r>
            <a:endParaRPr lang="ko-KR" altLang="en-US" sz="2000" dirty="0"/>
          </a:p>
        </p:txBody>
      </p:sp>
      <p:sp>
        <p:nvSpPr>
          <p:cNvPr id="47" name="직사각형 46"/>
          <p:cNvSpPr/>
          <p:nvPr/>
        </p:nvSpPr>
        <p:spPr>
          <a:xfrm>
            <a:off x="4934081" y="5223604"/>
            <a:ext cx="1700057" cy="954107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kumimoji="1" lang="en-US" altLang="ko-Kore-KR" sz="800" dirty="0">
              <a:solidFill>
                <a:prstClr val="black"/>
              </a:solidFill>
            </a:endParaRPr>
          </a:p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Health </a:t>
            </a:r>
          </a:p>
          <a:p>
            <a:pPr algn="ctr"/>
            <a:r>
              <a:rPr kumimoji="1" lang="en-US" altLang="ko-Kore-KR" sz="2000" dirty="0">
                <a:solidFill>
                  <a:prstClr val="black"/>
                </a:solidFill>
              </a:rPr>
              <a:t>Gains</a:t>
            </a:r>
          </a:p>
          <a:p>
            <a:pPr algn="ctr"/>
            <a:endParaRPr lang="ko-KR" altLang="en-US" sz="800" dirty="0"/>
          </a:p>
        </p:txBody>
      </p:sp>
      <p:sp>
        <p:nvSpPr>
          <p:cNvPr id="48" name="직사각형 47"/>
          <p:cNvSpPr/>
          <p:nvPr/>
        </p:nvSpPr>
        <p:spPr>
          <a:xfrm>
            <a:off x="6654766" y="5475951"/>
            <a:ext cx="31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dirty="0">
                <a:solidFill>
                  <a:prstClr val="black"/>
                </a:solidFill>
              </a:rPr>
              <a:t>-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5998524" y="1838582"/>
            <a:ext cx="2614628" cy="1015663"/>
          </a:xfrm>
          <a:prstGeom prst="rect">
            <a:avLst/>
          </a:prstGeom>
          <a:solidFill>
            <a:srgbClr val="C86400"/>
          </a:solidFill>
          <a:ln w="12700"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n-US" altLang="ko-KR" sz="2000" dirty="0">
                <a:solidFill>
                  <a:schemeClr val="bg1"/>
                </a:solidFill>
              </a:rPr>
              <a:t>Costs of vaccines</a:t>
            </a:r>
          </a:p>
          <a:p>
            <a:pPr marL="0" lvl="1"/>
            <a:r>
              <a:rPr lang="en-US" altLang="ko-KR" sz="2000" dirty="0">
                <a:solidFill>
                  <a:schemeClr val="bg1"/>
                </a:solidFill>
              </a:rPr>
              <a:t>Travel costs to clinics</a:t>
            </a:r>
          </a:p>
          <a:p>
            <a:pPr marL="0" lvl="1"/>
            <a:r>
              <a:rPr lang="en-US" altLang="ko-KR" sz="2000" dirty="0">
                <a:solidFill>
                  <a:schemeClr val="bg1"/>
                </a:solidFill>
              </a:rPr>
              <a:t>Loss of productivity</a:t>
            </a:r>
          </a:p>
        </p:txBody>
      </p:sp>
      <p:cxnSp>
        <p:nvCxnSpPr>
          <p:cNvPr id="50" name="직선 화살표 연결선 49"/>
          <p:cNvCxnSpPr>
            <a:stCxn id="49" idx="1"/>
            <a:endCxn id="34" idx="3"/>
          </p:cNvCxnSpPr>
          <p:nvPr/>
        </p:nvCxnSpPr>
        <p:spPr>
          <a:xfrm flipH="1">
            <a:off x="4043415" y="2346414"/>
            <a:ext cx="1955109" cy="778627"/>
          </a:xfrm>
          <a:prstGeom prst="straightConnector1">
            <a:avLst/>
          </a:prstGeom>
          <a:ln w="12700">
            <a:solidFill>
              <a:srgbClr val="C86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E72B0A-BE5C-4F9F-BF87-1BC5A6E79A5D}"/>
              </a:ext>
            </a:extLst>
          </p:cNvPr>
          <p:cNvSpPr txBox="1"/>
          <p:nvPr/>
        </p:nvSpPr>
        <p:spPr>
          <a:xfrm>
            <a:off x="5065049" y="6348816"/>
            <a:ext cx="14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Intervention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F2701-8FF9-4049-92D9-CF0B3BCE3A6D}"/>
              </a:ext>
            </a:extLst>
          </p:cNvPr>
          <p:cNvSpPr txBox="1"/>
          <p:nvPr/>
        </p:nvSpPr>
        <p:spPr>
          <a:xfrm>
            <a:off x="6907495" y="6348816"/>
            <a:ext cx="17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Intervention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Incremental </a:t>
            </a:r>
            <a:r>
              <a:rPr kumimoji="1" lang="en-US" altLang="ko-KR" dirty="0"/>
              <a:t>C</a:t>
            </a:r>
            <a:r>
              <a:rPr kumimoji="1" lang="en-US" altLang="ko-Kore-KR" dirty="0"/>
              <a:t>ost-</a:t>
            </a:r>
            <a:r>
              <a:rPr kumimoji="1" lang="en-US" altLang="ko-KR" dirty="0"/>
              <a:t>E</a:t>
            </a:r>
            <a:r>
              <a:rPr kumimoji="1" lang="en-US" altLang="ko-Kore-KR" dirty="0"/>
              <a:t>ffectiveness </a:t>
            </a:r>
            <a:r>
              <a:rPr kumimoji="1" lang="en-US" altLang="ko-KR" dirty="0"/>
              <a:t>R</a:t>
            </a:r>
            <a:r>
              <a:rPr kumimoji="1" lang="en-US" altLang="ko-Kore-KR" dirty="0"/>
              <a:t>atio</a:t>
            </a:r>
            <a:endParaRPr lang="ko-KR" altLang="en-US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6" y="2132856"/>
            <a:ext cx="6624736" cy="38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Cost-Effectiveness Plane</a:t>
            </a:r>
            <a:endParaRPr lang="ko-KR" altLang="en-US" dirty="0"/>
          </a:p>
        </p:txBody>
      </p:sp>
      <p:pic>
        <p:nvPicPr>
          <p:cNvPr id="5" name="내용 개체 틀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63F7760-5FAD-4E27-8DF7-8F51D12C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06" y="1844824"/>
            <a:ext cx="5812016" cy="44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55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Measuring Benefits: QALYs</a:t>
            </a:r>
            <a:endParaRPr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0D483502-DDE4-47CC-BE14-894C460C7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48" y="1863744"/>
            <a:ext cx="75669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8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Generic Instruments to Measure QALYs</a:t>
            </a:r>
            <a:endParaRPr lang="ko-KR" altLang="en-US" dirty="0"/>
          </a:p>
        </p:txBody>
      </p:sp>
      <p:pic>
        <p:nvPicPr>
          <p:cNvPr id="4" name="내용 개체 틀 4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B956D2A9-36CD-43E7-86E0-6DA599EA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71" y="1772816"/>
            <a:ext cx="323872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7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5594</TotalTime>
  <Words>1547</Words>
  <Application>Microsoft Office PowerPoint</Application>
  <PresentationFormat>화면 슬라이드 쇼(4:3)</PresentationFormat>
  <Paragraphs>426</Paragraphs>
  <Slides>35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Arial</vt:lpstr>
      <vt:lpstr>Cambria Math</vt:lpstr>
      <vt:lpstr>Wingdings</vt:lpstr>
      <vt:lpstr>Wingdings 3</vt:lpstr>
      <vt:lpstr>원본</vt:lpstr>
      <vt:lpstr>디자인 사용자 지정</vt:lpstr>
      <vt:lpstr>Economic Evaluation of Infectious Disease Interventions</vt:lpstr>
      <vt:lpstr>Topics</vt:lpstr>
      <vt:lpstr>Economic Evaluations</vt:lpstr>
      <vt:lpstr>Types of Economic Evaluation</vt:lpstr>
      <vt:lpstr>Cost-Effectiveness Analysis</vt:lpstr>
      <vt:lpstr>Incremental Cost-Effectiveness Ratio</vt:lpstr>
      <vt:lpstr>Cost-Effectiveness Plane</vt:lpstr>
      <vt:lpstr>Measuring Benefits: QALYs</vt:lpstr>
      <vt:lpstr>Generic Instruments to Measure QALYs</vt:lpstr>
      <vt:lpstr>Discounting</vt:lpstr>
      <vt:lpstr>Model Choice for Diseases</vt:lpstr>
      <vt:lpstr>Model Choice for Infectious Diseases</vt:lpstr>
      <vt:lpstr>Economic Models of Vaccination in the Literature</vt:lpstr>
      <vt:lpstr>Decision Tree</vt:lpstr>
      <vt:lpstr>Markov Model</vt:lpstr>
      <vt:lpstr>Compartmental Model</vt:lpstr>
      <vt:lpstr>Agent Based Model</vt:lpstr>
      <vt:lpstr>Examples: Study Framework</vt:lpstr>
      <vt:lpstr>CEA of PrEP for the Prevention of HIV</vt:lpstr>
      <vt:lpstr>HIV Infection Model for MSM</vt:lpstr>
      <vt:lpstr>Model Parameters</vt:lpstr>
      <vt:lpstr>Pre‑Exposure Prophylaxis Strategies</vt:lpstr>
      <vt:lpstr>Prediction of HIV Incidence in MSM</vt:lpstr>
      <vt:lpstr>Cost &amp; Quality-of-Life Factor</vt:lpstr>
      <vt:lpstr>Cost-Effectiveness Analysis</vt:lpstr>
      <vt:lpstr>CBA of RDT for P. Vivax Malaria</vt:lpstr>
      <vt:lpstr>P. Vivax Malaria Transmission Model</vt:lpstr>
      <vt:lpstr>Model Parameters</vt:lpstr>
      <vt:lpstr>Model Calibration </vt:lpstr>
      <vt:lpstr>Diagnostic Interventions</vt:lpstr>
      <vt:lpstr>Prediction of Malaria Incidence</vt:lpstr>
      <vt:lpstr>Cost-Benefit Analysis</vt:lpstr>
      <vt:lpstr>References</vt:lpstr>
      <vt:lpstr>Supplementary Information</vt:lpstr>
      <vt:lpstr>Static Model and Dynamic Model</vt:lpstr>
    </vt:vector>
  </TitlesOfParts>
  <Company>연세대학교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이지현</dc:creator>
  <cp:lastModifiedBy>서지연</cp:lastModifiedBy>
  <cp:revision>797</cp:revision>
  <cp:lastPrinted>2021-02-02T00:38:16Z</cp:lastPrinted>
  <dcterms:created xsi:type="dcterms:W3CDTF">2009-06-04T08:16:54Z</dcterms:created>
  <dcterms:modified xsi:type="dcterms:W3CDTF">2021-02-17T05:36:14Z</dcterms:modified>
</cp:coreProperties>
</file>